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99B89-D272-4DB4-8E8D-BDA9BACCC584}" v="603" dt="2022-10-09T05:54:25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B79A-CFC2-B87E-7778-F1645E20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8B669-4A86-80FC-550F-5F3038DF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0F022-0958-756F-5458-086E50B2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70B8-C9DB-4B27-0549-2E63FAF5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60DC-8612-AC82-F6A4-277F8FEC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8547-1B5B-D469-B03F-E503260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63AA4-2B2E-588B-4BBE-AE6E7A5ED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71884-1F31-3D7B-43B7-82705E3C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A82C3-9B6A-C34E-182F-941EB0D0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05877-0909-D0D4-C566-0BD197A9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D3228-798C-F57D-2F2B-045B6F08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56B21-66C9-6593-2BCE-940B25BB7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3AAA3-0731-680F-811E-CFF09151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863A-41A6-6745-34EB-65F0ADA0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D4212-B22A-0CA5-881C-63DCAD65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86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6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54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3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97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28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3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AB3C-A800-4C4F-7EB8-07EADEE4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2E8B-60CF-BF74-33A4-81D5714E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3C25B-6B63-38F6-69AD-D08D040E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CAC71-CB63-C74B-002C-2DB66569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A95B4-784D-E53D-1209-D3F9F4EF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5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7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7D51-7989-9FA6-A031-498EDCEB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1FF28-5078-A027-4CD2-A34B83A8A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141A-2164-CBE6-A825-3C679208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9E89-5D07-4722-5622-86A5A5BD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1EB7-1937-7174-17B9-0C2328C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26A5-B22A-13AE-0C76-9800BF6C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66128-993B-3827-16CA-E675B7B9F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4C64-B125-5626-FAD2-1D1E10CCA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C4982-383E-4492-8D4B-BE9EAD9D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00619-BB1C-0F87-D808-F7A1F630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38068-F527-361B-BAFB-03DFC087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86F8-290A-ADFE-494C-0B2B9323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F3237-249E-8EC9-F426-85074106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A046C-7D6C-EE93-046C-CC4978BAE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9DA4-AFB0-5702-E8B6-6368D85D2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79431-1C37-7820-138E-19FA0F604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3F77A-EAA6-7C2D-91A0-61D0B4F2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30E63-7BD0-73A8-EC76-28FAE0D1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DD4B1-2A74-32D7-01B0-FAA733C3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AA49-E38C-B6E7-24C8-B85FFC08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6C49C-94F9-A8BB-0EB2-CFBD81DE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06A38-2F58-42EB-34EC-94ED487A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1C4FC-B4A0-6BB3-ECBA-4D135E50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7A395-D63E-C258-ECDE-48F75BD4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4128D-EC46-4A72-C0F7-6447C981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DFF-81F7-80FB-0E32-436D8957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9705-4238-A925-37A5-F71A93F2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2DE86-5CCB-C091-B4D3-52711BA8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5BF3-2E1A-8AB6-106E-3CE01760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C070-3880-2096-6A56-32C58742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DB751-DB66-6960-E0EF-7E925EA6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C01DD-526B-BDBB-8BFC-288BED21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9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6BD7-C7C1-82C4-C93B-1650629E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0AD2C-7FD0-DB2A-733C-72B3F3E9B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7150B-A2BE-ADE2-100D-1BE7B6E90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13C1-BE4F-5C4E-2DAA-9E4FF249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B2E2E-191E-07DB-A4A0-108A2349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D5E7E-FECC-555C-35ED-BBFA6CB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6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003C4-6C8A-D760-0811-0730DB29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685E0-A0D9-76FB-CF97-7D74D0456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CEDF0-D858-5396-F399-D7B5642BB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72EB-96F0-0181-65D9-04598FC85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6B47A-37A1-4162-386C-8FB343184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10/8/2022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51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E135143-D316-3C9A-685F-5702A73FC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68A4-84CF-4CEE-1E90-9DE221EE2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Women’s faces sorted by age from 19 to 70 years 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D32A5-E62D-C618-DF74-FC370C56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GROUP 4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777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>
            <a:normAutofit fontScale="90000"/>
          </a:bodyPr>
          <a:lstStyle/>
          <a:p>
            <a:r>
              <a:rPr lang="en-US" dirty="0"/>
              <a:t>3. Predictive Power (continued)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300" b="1" dirty="0"/>
              <a:t>II. Imbalanced dataset: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More than </a:t>
            </a:r>
            <a:r>
              <a:rPr lang="en-US" sz="2100" b="1" u="sng" dirty="0"/>
              <a:t>1000 files </a:t>
            </a:r>
            <a:r>
              <a:rPr lang="en-US" sz="2100" dirty="0"/>
              <a:t>for Women of 19-48 years old  </a:t>
            </a:r>
            <a:endParaRPr lang="en-US" sz="2100" dirty="0">
              <a:cs typeface="Calibri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Less than </a:t>
            </a:r>
            <a:r>
              <a:rPr lang="en-US" sz="2100" b="1" u="sng" dirty="0"/>
              <a:t>300 files </a:t>
            </a:r>
            <a:r>
              <a:rPr lang="en-US" sz="2100" dirty="0"/>
              <a:t>for Women of 60-70 years old</a:t>
            </a:r>
            <a:endParaRPr lang="en-US" sz="2100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100" dirty="0"/>
              <a:t>=&gt; Conclusion: Majority of women in the dataset are 19-45 years old. This will create </a:t>
            </a:r>
            <a:r>
              <a:rPr lang="en-US" sz="2100" b="1" dirty="0">
                <a:solidFill>
                  <a:srgbClr val="C00000"/>
                </a:solidFill>
              </a:rPr>
              <a:t>ageist bias</a:t>
            </a:r>
            <a:r>
              <a:rPr lang="en-US" sz="2100" dirty="0"/>
              <a:t> in model</a:t>
            </a:r>
            <a:endParaRPr lang="en-US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6512"/>
            <a:ext cx="9144000" cy="1069271"/>
          </a:xfrm>
        </p:spPr>
        <p:txBody>
          <a:bodyPr>
            <a:normAutofit fontScale="90000"/>
          </a:bodyPr>
          <a:lstStyle/>
          <a:p>
            <a:r>
              <a:rPr lang="en-US" dirty="0"/>
              <a:t>4. Suggested ways to improve the dataset</a:t>
            </a:r>
            <a:endParaRPr lang="en-US" dirty="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642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500" b="1" dirty="0"/>
              <a:t>a. Handle class imbalance of different age groups</a:t>
            </a:r>
            <a:endParaRPr lang="en-US" sz="2500">
              <a:cs typeface="Calibri"/>
            </a:endParaRPr>
          </a:p>
          <a:p>
            <a:pPr algn="l"/>
            <a:r>
              <a:rPr lang="en-US" sz="2500" b="1" dirty="0"/>
              <a:t>- Resampling: Under-sampling, Over-sampling, synthetic minority/majority sampling. </a:t>
            </a:r>
            <a:endParaRPr lang="en-US" sz="2500" b="1" dirty="0">
              <a:cs typeface="Calibri"/>
            </a:endParaRPr>
          </a:p>
          <a:p>
            <a:pPr algn="l"/>
            <a:r>
              <a:rPr lang="en-US" sz="2500" b="1" dirty="0">
                <a:cs typeface="Calibri"/>
              </a:rPr>
              <a:t>b. Add more data that fixes a lack of racial age diversity in dataset</a:t>
            </a:r>
          </a:p>
          <a:p>
            <a:pPr algn="l"/>
            <a:r>
              <a:rPr lang="en-US" sz="2500" b="1" dirty="0">
                <a:cs typeface="Calibri"/>
              </a:rPr>
              <a:t>c. Add disclaimers for re-use of model on a more diverse population</a:t>
            </a:r>
          </a:p>
        </p:txBody>
      </p:sp>
    </p:spTree>
    <p:extLst>
      <p:ext uri="{BB962C8B-B14F-4D97-AF65-F5344CB8AC3E}">
        <p14:creationId xmlns:p14="http://schemas.microsoft.com/office/powerpoint/2010/main" val="206779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6512"/>
            <a:ext cx="9144000" cy="106927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5.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642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US" sz="25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97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Source, format, &amp; shape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Purpose of dataset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>
                <a:cs typeface="Calibri"/>
              </a:rPr>
              <a:t>Predictive power</a:t>
            </a:r>
            <a:endParaRPr lang="en-US" sz="2300" dirty="0"/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>
                <a:cs typeface="Calibri"/>
              </a:rPr>
              <a:t>Suggested ways to improve the dataset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987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1. Source, format, shape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/>
              <a:t>Source</a:t>
            </a:r>
            <a:r>
              <a:rPr lang="en-US" sz="2300" dirty="0"/>
              <a:t>: Russian dating site tabor.ru (about 35 million registered users)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/>
              <a:t>Format</a:t>
            </a:r>
            <a:r>
              <a:rPr lang="en-US" sz="2300" dirty="0"/>
              <a:t>: multiple images (JPG) for each age ranging from 19 to 70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dirty="0"/>
              <a:t>Shape</a:t>
            </a:r>
            <a:r>
              <a:rPr lang="en-US" sz="2300" dirty="0"/>
              <a:t>: 56890 images in total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7676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2. Purpose of the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66" y="2268810"/>
            <a:ext cx="6063916" cy="17940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Record </a:t>
            </a:r>
            <a:r>
              <a:rPr lang="en-US" sz="2000" b="1" dirty="0"/>
              <a:t>differences</a:t>
            </a:r>
            <a:r>
              <a:rPr lang="en-US" sz="2000" dirty="0"/>
              <a:t> and make connections between </a:t>
            </a:r>
            <a:r>
              <a:rPr lang="en-US" sz="2000" b="1" dirty="0"/>
              <a:t>facial features and age</a:t>
            </a:r>
            <a:endParaRPr lang="en-US" sz="2000" b="1">
              <a:cs typeface="Calibri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Sort</a:t>
            </a:r>
            <a:r>
              <a:rPr lang="en-US" sz="2000" dirty="0"/>
              <a:t> women’s faces by age (MIN age: 19, MAX age: 70)</a:t>
            </a:r>
            <a:endParaRPr lang="en-US" sz="2000" dirty="0">
              <a:cs typeface="Calibri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904FD-E30D-4840-0C89-970FCABD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49" y="2160722"/>
            <a:ext cx="4938997" cy="38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5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Assumptions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276" y="1973371"/>
            <a:ext cx="7466455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US" sz="2000" dirty="0">
              <a:cs typeface="Calibri"/>
            </a:endParaRPr>
          </a:p>
          <a:p>
            <a:pPr marL="342900" indent="-342900" algn="l">
              <a:buAutoNum type="alphaLcPeriod"/>
            </a:pPr>
            <a:r>
              <a:rPr lang="en-US" sz="2000" dirty="0"/>
              <a:t>Are there </a:t>
            </a:r>
            <a:r>
              <a:rPr lang="en-US" sz="2000" b="1" u="sng" dirty="0"/>
              <a:t>underaged women</a:t>
            </a:r>
            <a:r>
              <a:rPr lang="en-US" sz="2000" dirty="0"/>
              <a:t> pretending to be &gt; 18 years old to get on the site? </a:t>
            </a:r>
            <a:endParaRPr lang="en-US" sz="2000" dirty="0">
              <a:cs typeface="Calibri"/>
            </a:endParaRPr>
          </a:p>
          <a:p>
            <a:pPr marL="342900" indent="-342900" algn="l">
              <a:buAutoNum type="alphaLcPeriod"/>
            </a:pPr>
            <a:r>
              <a:rPr lang="en-US" sz="2000" dirty="0"/>
              <a:t>Are there women who </a:t>
            </a:r>
            <a:r>
              <a:rPr lang="en-US" sz="2000" b="1" u="sng" dirty="0"/>
              <a:t>claim themselves younger/older</a:t>
            </a:r>
            <a:r>
              <a:rPr lang="en-US" sz="2000" dirty="0"/>
              <a:t> on the dating site for any reason?</a:t>
            </a:r>
            <a:endParaRPr lang="en-US" sz="2000" dirty="0">
              <a:cs typeface="Calibri"/>
            </a:endParaRPr>
          </a:p>
          <a:p>
            <a:pPr marL="342900" indent="-342900" algn="l">
              <a:buAutoNum type="alphaLcPeriod"/>
            </a:pPr>
            <a:r>
              <a:rPr lang="en-US" sz="2000" dirty="0"/>
              <a:t>Are there any </a:t>
            </a:r>
            <a:r>
              <a:rPr lang="en-US" sz="2000" b="1" u="sng" dirty="0"/>
              <a:t>fake profile pictures</a:t>
            </a:r>
            <a:r>
              <a:rPr lang="en-US" sz="2000" dirty="0"/>
              <a:t>? (Figure 1)</a:t>
            </a:r>
            <a:endParaRPr lang="en-US" sz="2000" dirty="0">
              <a:cs typeface="Calibri"/>
            </a:endParaRPr>
          </a:p>
          <a:p>
            <a:pPr marL="342900" indent="-342900" algn="l">
              <a:buAutoNum type="alphaLcPeriod"/>
            </a:pPr>
            <a:r>
              <a:rPr lang="en-US" sz="2000" dirty="0"/>
              <a:t>There are multiple images with </a:t>
            </a:r>
            <a:r>
              <a:rPr lang="en-US" sz="2000" b="1" u="sng" dirty="0"/>
              <a:t>filters</a:t>
            </a:r>
            <a:r>
              <a:rPr lang="en-US" sz="2000" dirty="0"/>
              <a:t> on =&gt; Would this affect the model’s accuracy?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7697F-C16B-91D6-9A20-E7C73B8B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13" y="2109536"/>
            <a:ext cx="3300663" cy="3300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FD9EA-FAD2-D4BC-B676-AEF437097F22}"/>
              </a:ext>
            </a:extLst>
          </p:cNvPr>
          <p:cNvSpPr txBox="1"/>
          <p:nvPr/>
        </p:nvSpPr>
        <p:spPr>
          <a:xfrm>
            <a:off x="8552447" y="5527651"/>
            <a:ext cx="338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1: Fake profile picture from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thispersondoesnotexist.com</a:t>
            </a:r>
          </a:p>
        </p:txBody>
      </p:sp>
    </p:spTree>
    <p:extLst>
      <p:ext uri="{BB962C8B-B14F-4D97-AF65-F5344CB8AC3E}">
        <p14:creationId xmlns:p14="http://schemas.microsoft.com/office/powerpoint/2010/main" val="109074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300" b="1" dirty="0"/>
              <a:t>I. Reusability and predictive power of any model using this dataset</a:t>
            </a:r>
            <a:r>
              <a:rPr lang="en-US" sz="2300" dirty="0"/>
              <a:t>: </a:t>
            </a:r>
            <a:endParaRPr lang="en-US" sz="2300" dirty="0">
              <a:cs typeface="Calibri"/>
            </a:endParaRPr>
          </a:p>
          <a:p>
            <a:pPr algn="l"/>
            <a:endParaRPr lang="en-US" sz="2300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300" dirty="0"/>
              <a:t>- Majority of sampled women are </a:t>
            </a:r>
            <a:r>
              <a:rPr lang="en-US" sz="2300" b="1" u="sng" dirty="0"/>
              <a:t>light-skinned looking </a:t>
            </a:r>
            <a:r>
              <a:rPr lang="en-US" sz="2300" dirty="0"/>
              <a:t>(mostly Caucasian and northern Asian women), which is understandable considering the country where the sample is pooled from is Russia. </a:t>
            </a:r>
            <a:endParaRPr lang="en-US" sz="2300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300" dirty="0"/>
              <a:t>- How does this affect the model? Let’s look at some PULSE and </a:t>
            </a:r>
            <a:r>
              <a:rPr lang="en-US" sz="2300" dirty="0" err="1"/>
              <a:t>StyleGANS</a:t>
            </a:r>
            <a:r>
              <a:rPr lang="en-US" sz="2300" dirty="0"/>
              <a:t> examples (Figure 2)</a:t>
            </a:r>
            <a:endParaRPr lang="en-US" sz="2300" dirty="0">
              <a:cs typeface="Calibri"/>
            </a:endParaRPr>
          </a:p>
          <a:p>
            <a:pPr marL="342900" indent="-342900" algn="l">
              <a:buAutoNum type="alphaLcPeriod"/>
            </a:pPr>
            <a:endParaRPr lang="en-US" sz="2300" dirty="0">
              <a:cs typeface="Calibri"/>
            </a:endParaRPr>
          </a:p>
          <a:p>
            <a:pPr marL="342900" indent="-342900" algn="l">
              <a:buAutoNum type="alphaLcPeriod"/>
            </a:pPr>
            <a:endParaRPr lang="en-US" sz="2300" dirty="0"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300" dirty="0">
              <a:cs typeface="Calibri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559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987" y="2083182"/>
            <a:ext cx="4230533" cy="38111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is PULSE?</a:t>
            </a:r>
            <a:endParaRPr lang="en-US" sz="2000" b="1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000" dirty="0"/>
              <a:t>An open-sourced application that reconstructs high-resolution human faces from their pixelated images.</a:t>
            </a:r>
            <a:endParaRPr lang="en-US" sz="2000" dirty="0">
              <a:cs typeface="Calibri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What is </a:t>
            </a:r>
            <a:r>
              <a:rPr lang="en-US" sz="2000" b="1" dirty="0" err="1"/>
              <a:t>StyleGANS</a:t>
            </a:r>
            <a:r>
              <a:rPr lang="en-US" sz="2000" b="1" dirty="0"/>
              <a:t>?</a:t>
            </a:r>
            <a:endParaRPr lang="en-US" sz="2000" b="1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000" dirty="0"/>
              <a:t>A generative ML model developed by NVIDIA researchers to create realistic human faces (like the one on Figure 1)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F0703-DDC5-ED06-1ECA-03EE7C8A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75" y="1854200"/>
            <a:ext cx="5928346" cy="3931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127EB-A02A-4A97-4BEA-91FFD098A8C0}"/>
              </a:ext>
            </a:extLst>
          </p:cNvPr>
          <p:cNvSpPr txBox="1"/>
          <p:nvPr/>
        </p:nvSpPr>
        <p:spPr>
          <a:xfrm>
            <a:off x="6219755" y="5796072"/>
            <a:ext cx="4888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2:PULSE algorithm (p.1)</a:t>
            </a:r>
          </a:p>
          <a:p>
            <a:pPr algn="ctr"/>
            <a:r>
              <a:rPr lang="en-US" sz="1500" dirty="0"/>
              <a:t>Original input -&gt; Pixelated input -&gt; PULSE’s output </a:t>
            </a:r>
          </a:p>
        </p:txBody>
      </p:sp>
    </p:spTree>
    <p:extLst>
      <p:ext uri="{BB962C8B-B14F-4D97-AF65-F5344CB8AC3E}">
        <p14:creationId xmlns:p14="http://schemas.microsoft.com/office/powerpoint/2010/main" val="200998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1726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127EB-A02A-4A97-4BEA-91FFD098A8C0}"/>
              </a:ext>
            </a:extLst>
          </p:cNvPr>
          <p:cNvSpPr txBox="1"/>
          <p:nvPr/>
        </p:nvSpPr>
        <p:spPr>
          <a:xfrm>
            <a:off x="932735" y="3634656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Figure 3</a:t>
            </a:r>
            <a:r>
              <a:rPr lang="en-US" sz="1500" dirty="0"/>
              <a:t>: PULSE algorithm (p.2)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39A00-F767-7D1B-62D9-BDF5A4D3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3" y="1778889"/>
            <a:ext cx="5366442" cy="1817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4E5A4-0100-B652-2237-B6FB15AFC318}"/>
              </a:ext>
            </a:extLst>
          </p:cNvPr>
          <p:cNvSpPr txBox="1"/>
          <p:nvPr/>
        </p:nvSpPr>
        <p:spPr>
          <a:xfrm>
            <a:off x="6371009" y="3634656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Figure 4</a:t>
            </a:r>
            <a:r>
              <a:rPr lang="en-US" sz="1500" dirty="0"/>
              <a:t>: PULSE algorithm (p.3)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4DC60-8A1A-E24C-D039-C6FAFCBD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8889"/>
            <a:ext cx="5646821" cy="1898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2CFD88-F868-A0C1-899F-7CCAE102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28" y="3956688"/>
            <a:ext cx="4290653" cy="2189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A3A0D2-9DDB-9D4F-2DFB-A55FC75BE848}"/>
              </a:ext>
            </a:extLst>
          </p:cNvPr>
          <p:cNvSpPr txBox="1"/>
          <p:nvPr/>
        </p:nvSpPr>
        <p:spPr>
          <a:xfrm>
            <a:off x="3742128" y="6180347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Figure </a:t>
            </a:r>
            <a:r>
              <a:rPr lang="en-US" sz="1500" b="1" dirty="0"/>
              <a:t>5</a:t>
            </a:r>
            <a:r>
              <a:rPr lang="en-US" sz="1500"/>
              <a:t>: </a:t>
            </a:r>
            <a:r>
              <a:rPr lang="en-US" sz="1500" dirty="0"/>
              <a:t>PULSE algorithm (</a:t>
            </a:r>
            <a:r>
              <a:rPr lang="en-US" sz="1500"/>
              <a:t>p.4)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023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200" b="1" dirty="0"/>
              <a:t>Among the causes for this bias to happen, here are 2 notable reasons:</a:t>
            </a:r>
            <a:endParaRPr lang="en-US" sz="2200" b="1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200" dirty="0"/>
              <a:t>1. </a:t>
            </a:r>
            <a:r>
              <a:rPr lang="en-US" sz="2200" dirty="0" err="1"/>
              <a:t>StyleGANs</a:t>
            </a:r>
            <a:r>
              <a:rPr lang="en-US" sz="2200" dirty="0"/>
              <a:t> arguably </a:t>
            </a:r>
            <a:r>
              <a:rPr lang="en-US" sz="2200" b="1" dirty="0">
                <a:solidFill>
                  <a:srgbClr val="C00000"/>
                </a:solidFill>
              </a:rPr>
              <a:t>trained their models</a:t>
            </a:r>
            <a:r>
              <a:rPr lang="en-US" sz="2200" dirty="0"/>
              <a:t> on mostly light-skinned/Caucasian faces -&gt; Racial BIAS</a:t>
            </a:r>
            <a:endParaRPr lang="en-US" sz="2200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200" dirty="0"/>
              <a:t>2. PULSE claimed they used </a:t>
            </a:r>
            <a:r>
              <a:rPr lang="en-US" sz="2200" dirty="0" err="1"/>
              <a:t>StyleGANs</a:t>
            </a:r>
            <a:r>
              <a:rPr lang="en-US" sz="2200" dirty="0"/>
              <a:t> model to </a:t>
            </a:r>
            <a:r>
              <a:rPr lang="en-US" sz="2200" b="1" dirty="0">
                <a:solidFill>
                  <a:srgbClr val="C00000"/>
                </a:solidFill>
              </a:rPr>
              <a:t>"create" and "imagine" new images</a:t>
            </a:r>
            <a:r>
              <a:rPr lang="en-US" sz="2200" dirty="0"/>
              <a:t>, not to reconstruct original images.</a:t>
            </a:r>
            <a:endParaRPr lang="en-US" sz="2200" dirty="0"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cs typeface="Calibri"/>
              </a:rPr>
              <a:t>=&gt; Conclusion: Training data largely determines model's bias and thus accuracy. </a:t>
            </a:r>
          </a:p>
        </p:txBody>
      </p:sp>
    </p:spTree>
    <p:extLst>
      <p:ext uri="{BB962C8B-B14F-4D97-AF65-F5344CB8AC3E}">
        <p14:creationId xmlns:p14="http://schemas.microsoft.com/office/powerpoint/2010/main" val="118501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CelebrationVTI</vt:lpstr>
      <vt:lpstr>Women’s faces sorted by age from 19 to 70 years old</vt:lpstr>
      <vt:lpstr>Summary of findings</vt:lpstr>
      <vt:lpstr>1. Source, format, shape</vt:lpstr>
      <vt:lpstr>2. Purpose of the dataset</vt:lpstr>
      <vt:lpstr>3. Assumptions</vt:lpstr>
      <vt:lpstr>3. Predictive Power</vt:lpstr>
      <vt:lpstr>3. Predictive Power (cont.)</vt:lpstr>
      <vt:lpstr>3. Predictive Power (cont.)</vt:lpstr>
      <vt:lpstr>3. Predictive Power (cont.)</vt:lpstr>
      <vt:lpstr>3. Predictive Power (continued)</vt:lpstr>
      <vt:lpstr>4. Suggested ways to improve the dataset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faces sorted by age from 19 to 70 years old</dc:title>
  <dc:creator>Trâm Ngô</dc:creator>
  <cp:lastModifiedBy>Trâm Ngô</cp:lastModifiedBy>
  <cp:revision>106</cp:revision>
  <dcterms:created xsi:type="dcterms:W3CDTF">2022-10-08T17:57:58Z</dcterms:created>
  <dcterms:modified xsi:type="dcterms:W3CDTF">2022-10-09T05:54:48Z</dcterms:modified>
</cp:coreProperties>
</file>